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43891200" cy="329184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8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8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8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8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8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38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38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38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38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0368">
          <p15:clr>
            <a:srgbClr val="A4A3A4"/>
          </p15:clr>
        </p15:guide>
        <p15:guide id="2" pos="1382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80"/>
    <a:srgbClr val="DDDDDD"/>
    <a:srgbClr val="336600"/>
    <a:srgbClr val="669900"/>
    <a:srgbClr val="87C5CB"/>
    <a:srgbClr val="5BFFFF"/>
    <a:srgbClr val="808000"/>
    <a:srgbClr val="D1F0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5620"/>
    <p:restoredTop sz="99199" autoAdjust="0"/>
  </p:normalViewPr>
  <p:slideViewPr>
    <p:cSldViewPr>
      <p:cViewPr varScale="1">
        <p:scale>
          <a:sx n="24" d="100"/>
          <a:sy n="24" d="100"/>
        </p:scale>
        <p:origin x="-2382" y="-120"/>
      </p:cViewPr>
      <p:guideLst>
        <p:guide orient="horz" pos="10368"/>
        <p:guide pos="1382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C:\Users\Temiloluwa\Downloads\Untitled%20spreadsheet%20(2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1.7657659745295661E-2"/>
          <c:y val="9.5203673437893793E-2"/>
          <c:w val="0.94180179492111737"/>
          <c:h val="0.7347837557872887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'[Untitled spreadsheet (2).xlsx]Sheet1'!$B$26</c:f>
              <c:strCache>
                <c:ptCount val="1"/>
                <c:pt idx="0">
                  <c:v>Increase After Post- Assessement 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'[Untitled spreadsheet (2).xlsx]Sheet1'!$B$27:$B$31</c:f>
              <c:numCache>
                <c:formatCode>0.00%</c:formatCode>
                <c:ptCount val="5"/>
                <c:pt idx="0">
                  <c:v>0.21099999999999999</c:v>
                </c:pt>
                <c:pt idx="1">
                  <c:v>0.26300000000000001</c:v>
                </c:pt>
                <c:pt idx="2">
                  <c:v>0.47399999999999998</c:v>
                </c:pt>
                <c:pt idx="3" formatCode="0%">
                  <c:v>0.5</c:v>
                </c:pt>
                <c:pt idx="4">
                  <c:v>0.26300000000000001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46166784"/>
        <c:axId val="46192512"/>
      </c:barChart>
      <c:catAx>
        <c:axId val="4616678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Question Number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192512"/>
        <c:crosses val="autoZero"/>
        <c:auto val="1"/>
        <c:lblAlgn val="ctr"/>
        <c:lblOffset val="100"/>
        <c:noMultiLvlLbl val="0"/>
      </c:catAx>
      <c:valAx>
        <c:axId val="461925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Perecent Increase in Student Correct Reponse 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1667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F0B101C-5B19-41DF-95FA-44D4EFB69F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1452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A2CC637-DC1A-422E-A939-061D6EB1999F}" type="slidenum">
              <a:rPr lang="en-US" sz="1200" smtClean="0"/>
              <a:pPr eaLnBrk="1" hangingPunct="1"/>
              <a:t>1</a:t>
            </a:fld>
            <a:endParaRPr lang="en-US" sz="1200" smtClean="0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552398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2475" y="10226675"/>
            <a:ext cx="37306250" cy="70548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83363" y="18653125"/>
            <a:ext cx="30724475" cy="84137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66EC8B-BBB8-4627-9C12-106BEB3A0D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962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234283-AEA1-4D3F-B3F2-5B52F9B989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246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821438" y="1317625"/>
            <a:ext cx="9875837" cy="280892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93925" y="1317625"/>
            <a:ext cx="29475113" cy="280892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089DEA-2323-4D0E-9147-0F2C5E83A5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77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3925" y="1317625"/>
            <a:ext cx="39503350" cy="5486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193925" y="7680325"/>
            <a:ext cx="19675475" cy="21726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22021800" y="7680325"/>
            <a:ext cx="19675475" cy="217265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8299C-17B3-44B1-B052-CEACAA9A4E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94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736CE8-E330-4415-86D5-40687388B7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138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7100" y="21153438"/>
            <a:ext cx="37307838" cy="653732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67100" y="13952538"/>
            <a:ext cx="37307838" cy="72009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553DCF-3D02-4D8F-8D3C-0C7DB05EE7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207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93925" y="7680325"/>
            <a:ext cx="19675475" cy="21726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021800" y="7680325"/>
            <a:ext cx="19675475" cy="21726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B7629D-8165-47E0-B437-113E0B8755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04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3925" y="7369175"/>
            <a:ext cx="19392900" cy="30702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93925" y="10439400"/>
            <a:ext cx="19392900" cy="18965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96438" y="7369175"/>
            <a:ext cx="19400837" cy="30702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96438" y="10439400"/>
            <a:ext cx="19400837" cy="18965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CF128F-276E-4E05-B2AB-A7A5F140BC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333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19DEC3-FA4E-4D04-9763-B97364C9A9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4985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15C58A-C8E9-4705-94F0-1509B43988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210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3925" y="1311275"/>
            <a:ext cx="14439900" cy="557688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60875" y="1311275"/>
            <a:ext cx="24536400" cy="280939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93925" y="6888163"/>
            <a:ext cx="14439900" cy="225171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408867-3901-4435-8F06-FADE497E80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943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2663" y="23042563"/>
            <a:ext cx="26335037" cy="27209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602663" y="2941638"/>
            <a:ext cx="26335037" cy="1975008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02663" y="25763538"/>
            <a:ext cx="26335037" cy="3862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8512EE-96A2-4FE9-BA9E-76EF90F473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665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193925" y="1317625"/>
            <a:ext cx="3950335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70207" tIns="235104" rIns="470207" bIns="23510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93925" y="7680325"/>
            <a:ext cx="39503350" cy="2172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70207" tIns="235104" rIns="470207" bIns="2351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193925" y="29978350"/>
            <a:ext cx="10242550" cy="2286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470207" tIns="235104" rIns="470207" bIns="235104" numCol="1" anchor="t" anchorCtr="0" compatLnSpc="1">
            <a:prstTxWarp prst="textNoShape">
              <a:avLst/>
            </a:prstTxWarp>
          </a:bodyPr>
          <a:lstStyle>
            <a:lvl1pPr>
              <a:defRPr sz="7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4995525" y="29978350"/>
            <a:ext cx="13900150" cy="2286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470207" tIns="235104" rIns="470207" bIns="235104" numCol="1" anchor="t" anchorCtr="0" compatLnSpc="1">
            <a:prstTxWarp prst="textNoShape">
              <a:avLst/>
            </a:prstTxWarp>
          </a:bodyPr>
          <a:lstStyle>
            <a:lvl1pPr algn="ctr">
              <a:defRPr sz="7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454725" y="29978350"/>
            <a:ext cx="10242550" cy="2286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470207" tIns="235104" rIns="470207" bIns="235104" numCol="1" anchor="t" anchorCtr="0" compatLnSpc="1">
            <a:prstTxWarp prst="textNoShape">
              <a:avLst/>
            </a:prstTxWarp>
          </a:bodyPr>
          <a:lstStyle>
            <a:lvl1pPr algn="r">
              <a:defRPr sz="7100"/>
            </a:lvl1pPr>
          </a:lstStyle>
          <a:p>
            <a:pPr>
              <a:defRPr/>
            </a:pPr>
            <a:fld id="{FF7C6C35-3651-4A3B-AC3C-B07F3644F3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703763" rtl="0" eaLnBrk="0" fontAlgn="base" hangingPunct="0">
        <a:spcBef>
          <a:spcPct val="0"/>
        </a:spcBef>
        <a:spcAft>
          <a:spcPct val="0"/>
        </a:spcAft>
        <a:defRPr sz="22700">
          <a:solidFill>
            <a:schemeClr val="tx2"/>
          </a:solidFill>
          <a:latin typeface="+mj-lt"/>
          <a:ea typeface="+mj-ea"/>
          <a:cs typeface="+mj-cs"/>
        </a:defRPr>
      </a:lvl1pPr>
      <a:lvl2pPr algn="ctr" defTabSz="4703763" rtl="0" eaLnBrk="0" fontAlgn="base" hangingPunct="0">
        <a:spcBef>
          <a:spcPct val="0"/>
        </a:spcBef>
        <a:spcAft>
          <a:spcPct val="0"/>
        </a:spcAft>
        <a:defRPr sz="22700">
          <a:solidFill>
            <a:schemeClr val="tx2"/>
          </a:solidFill>
          <a:latin typeface="Arial" charset="0"/>
        </a:defRPr>
      </a:lvl2pPr>
      <a:lvl3pPr algn="ctr" defTabSz="4703763" rtl="0" eaLnBrk="0" fontAlgn="base" hangingPunct="0">
        <a:spcBef>
          <a:spcPct val="0"/>
        </a:spcBef>
        <a:spcAft>
          <a:spcPct val="0"/>
        </a:spcAft>
        <a:defRPr sz="22700">
          <a:solidFill>
            <a:schemeClr val="tx2"/>
          </a:solidFill>
          <a:latin typeface="Arial" charset="0"/>
        </a:defRPr>
      </a:lvl3pPr>
      <a:lvl4pPr algn="ctr" defTabSz="4703763" rtl="0" eaLnBrk="0" fontAlgn="base" hangingPunct="0">
        <a:spcBef>
          <a:spcPct val="0"/>
        </a:spcBef>
        <a:spcAft>
          <a:spcPct val="0"/>
        </a:spcAft>
        <a:defRPr sz="22700">
          <a:solidFill>
            <a:schemeClr val="tx2"/>
          </a:solidFill>
          <a:latin typeface="Arial" charset="0"/>
        </a:defRPr>
      </a:lvl4pPr>
      <a:lvl5pPr algn="ctr" defTabSz="4703763" rtl="0" eaLnBrk="0" fontAlgn="base" hangingPunct="0">
        <a:spcBef>
          <a:spcPct val="0"/>
        </a:spcBef>
        <a:spcAft>
          <a:spcPct val="0"/>
        </a:spcAft>
        <a:defRPr sz="22700">
          <a:solidFill>
            <a:schemeClr val="tx2"/>
          </a:solidFill>
          <a:latin typeface="Arial" charset="0"/>
        </a:defRPr>
      </a:lvl5pPr>
      <a:lvl6pPr marL="457200" algn="ctr" defTabSz="4703763" rtl="0" fontAlgn="base">
        <a:spcBef>
          <a:spcPct val="0"/>
        </a:spcBef>
        <a:spcAft>
          <a:spcPct val="0"/>
        </a:spcAft>
        <a:defRPr sz="22700">
          <a:solidFill>
            <a:schemeClr val="tx2"/>
          </a:solidFill>
          <a:latin typeface="Arial" charset="0"/>
        </a:defRPr>
      </a:lvl6pPr>
      <a:lvl7pPr marL="914400" algn="ctr" defTabSz="4703763" rtl="0" fontAlgn="base">
        <a:spcBef>
          <a:spcPct val="0"/>
        </a:spcBef>
        <a:spcAft>
          <a:spcPct val="0"/>
        </a:spcAft>
        <a:defRPr sz="22700">
          <a:solidFill>
            <a:schemeClr val="tx2"/>
          </a:solidFill>
          <a:latin typeface="Arial" charset="0"/>
        </a:defRPr>
      </a:lvl7pPr>
      <a:lvl8pPr marL="1371600" algn="ctr" defTabSz="4703763" rtl="0" fontAlgn="base">
        <a:spcBef>
          <a:spcPct val="0"/>
        </a:spcBef>
        <a:spcAft>
          <a:spcPct val="0"/>
        </a:spcAft>
        <a:defRPr sz="22700">
          <a:solidFill>
            <a:schemeClr val="tx2"/>
          </a:solidFill>
          <a:latin typeface="Arial" charset="0"/>
        </a:defRPr>
      </a:lvl8pPr>
      <a:lvl9pPr marL="1828800" algn="ctr" defTabSz="4703763" rtl="0" fontAlgn="base">
        <a:spcBef>
          <a:spcPct val="0"/>
        </a:spcBef>
        <a:spcAft>
          <a:spcPct val="0"/>
        </a:spcAft>
        <a:defRPr sz="22700">
          <a:solidFill>
            <a:schemeClr val="tx2"/>
          </a:solidFill>
          <a:latin typeface="Arial" charset="0"/>
        </a:defRPr>
      </a:lvl9pPr>
    </p:titleStyle>
    <p:bodyStyle>
      <a:lvl1pPr marL="1762125" indent="-1762125" algn="l" defTabSz="4703763" rtl="0" eaLnBrk="0" fontAlgn="base" hangingPunct="0">
        <a:spcBef>
          <a:spcPct val="20000"/>
        </a:spcBef>
        <a:spcAft>
          <a:spcPct val="0"/>
        </a:spcAft>
        <a:buChar char="•"/>
        <a:defRPr sz="16500">
          <a:solidFill>
            <a:schemeClr val="tx1"/>
          </a:solidFill>
          <a:latin typeface="+mn-lt"/>
          <a:ea typeface="+mn-ea"/>
          <a:cs typeface="+mn-cs"/>
        </a:defRPr>
      </a:lvl1pPr>
      <a:lvl2pPr marL="3822700" indent="-1471613" algn="l" defTabSz="4703763" rtl="0" eaLnBrk="0" fontAlgn="base" hangingPunct="0">
        <a:spcBef>
          <a:spcPct val="20000"/>
        </a:spcBef>
        <a:spcAft>
          <a:spcPct val="0"/>
        </a:spcAft>
        <a:buChar char="–"/>
        <a:defRPr sz="14400">
          <a:solidFill>
            <a:schemeClr val="tx1"/>
          </a:solidFill>
          <a:latin typeface="+mn-lt"/>
        </a:defRPr>
      </a:lvl2pPr>
      <a:lvl3pPr marL="5875338" indent="-1171575" algn="l" defTabSz="4703763" rtl="0" eaLnBrk="0" fontAlgn="base" hangingPunct="0">
        <a:spcBef>
          <a:spcPct val="20000"/>
        </a:spcBef>
        <a:spcAft>
          <a:spcPct val="0"/>
        </a:spcAft>
        <a:buChar char="•"/>
        <a:defRPr sz="12400">
          <a:solidFill>
            <a:schemeClr val="tx1"/>
          </a:solidFill>
          <a:latin typeface="+mn-lt"/>
        </a:defRPr>
      </a:lvl3pPr>
      <a:lvl4pPr marL="8228013" indent="-1173163" algn="l" defTabSz="4703763" rtl="0" eaLnBrk="0" fontAlgn="base" hangingPunct="0">
        <a:spcBef>
          <a:spcPct val="20000"/>
        </a:spcBef>
        <a:spcAft>
          <a:spcPct val="0"/>
        </a:spcAft>
        <a:buChar char="–"/>
        <a:defRPr sz="10300">
          <a:solidFill>
            <a:schemeClr val="tx1"/>
          </a:solidFill>
          <a:latin typeface="+mn-lt"/>
        </a:defRPr>
      </a:lvl4pPr>
      <a:lvl5pPr marL="10582275" indent="-1176338" algn="l" defTabSz="4703763" rtl="0" eaLnBrk="0" fontAlgn="base" hangingPunct="0">
        <a:spcBef>
          <a:spcPct val="20000"/>
        </a:spcBef>
        <a:spcAft>
          <a:spcPct val="0"/>
        </a:spcAft>
        <a:buChar char="»"/>
        <a:defRPr sz="10300">
          <a:solidFill>
            <a:schemeClr val="tx1"/>
          </a:solidFill>
          <a:latin typeface="+mn-lt"/>
        </a:defRPr>
      </a:lvl5pPr>
      <a:lvl6pPr marL="11039475" indent="-1176338" algn="l" defTabSz="4703763" rtl="0" fontAlgn="base">
        <a:spcBef>
          <a:spcPct val="20000"/>
        </a:spcBef>
        <a:spcAft>
          <a:spcPct val="0"/>
        </a:spcAft>
        <a:buChar char="»"/>
        <a:defRPr sz="10300">
          <a:solidFill>
            <a:schemeClr val="tx1"/>
          </a:solidFill>
          <a:latin typeface="+mn-lt"/>
        </a:defRPr>
      </a:lvl6pPr>
      <a:lvl7pPr marL="11496675" indent="-1176338" algn="l" defTabSz="4703763" rtl="0" fontAlgn="base">
        <a:spcBef>
          <a:spcPct val="20000"/>
        </a:spcBef>
        <a:spcAft>
          <a:spcPct val="0"/>
        </a:spcAft>
        <a:buChar char="»"/>
        <a:defRPr sz="10300">
          <a:solidFill>
            <a:schemeClr val="tx1"/>
          </a:solidFill>
          <a:latin typeface="+mn-lt"/>
        </a:defRPr>
      </a:lvl7pPr>
      <a:lvl8pPr marL="11953875" indent="-1176338" algn="l" defTabSz="4703763" rtl="0" fontAlgn="base">
        <a:spcBef>
          <a:spcPct val="20000"/>
        </a:spcBef>
        <a:spcAft>
          <a:spcPct val="0"/>
        </a:spcAft>
        <a:buChar char="»"/>
        <a:defRPr sz="10300">
          <a:solidFill>
            <a:schemeClr val="tx1"/>
          </a:solidFill>
          <a:latin typeface="+mn-lt"/>
        </a:defRPr>
      </a:lvl8pPr>
      <a:lvl9pPr marL="12411075" indent="-1176338" algn="l" defTabSz="4703763" rtl="0" fontAlgn="base">
        <a:spcBef>
          <a:spcPct val="20000"/>
        </a:spcBef>
        <a:spcAft>
          <a:spcPct val="0"/>
        </a:spcAft>
        <a:buChar char="»"/>
        <a:defRPr sz="103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3.wdp"/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11" Type="http://schemas.microsoft.com/office/2007/relationships/hdphoto" Target="../media/hdphoto2.wdp"/><Relationship Id="rId5" Type="http://schemas.openxmlformats.org/officeDocument/2006/relationships/chart" Target="../charts/chart1.xml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87C5CB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3"/>
          <p:cNvSpPr>
            <a:spLocks noGrp="1" noChangeArrowheads="1"/>
          </p:cNvSpPr>
          <p:nvPr>
            <p:ph type="title"/>
          </p:nvPr>
        </p:nvSpPr>
        <p:spPr>
          <a:solidFill>
            <a:srgbClr val="008080"/>
          </a:solidFill>
          <a:ln w="60325" cap="flat">
            <a:solidFill>
              <a:srgbClr val="6699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11300" b="1" dirty="0" smtClean="0">
                <a:solidFill>
                  <a:srgbClr val="FF0000"/>
                </a:solidFill>
                <a:latin typeface="Lucida Bright" pitchFamily="18" charset="0"/>
              </a:rPr>
              <a:t>Real World Applications of Trigonometry</a:t>
            </a:r>
            <a:r>
              <a:rPr lang="en-US" sz="7200" i="1" dirty="0" smtClean="0">
                <a:solidFill>
                  <a:srgbClr val="FF0000"/>
                </a:solidFill>
                <a:latin typeface="Lucida Bright" pitchFamily="18" charset="0"/>
              </a:rPr>
              <a:t/>
            </a:r>
            <a:br>
              <a:rPr lang="en-US" sz="7200" i="1" dirty="0" smtClean="0">
                <a:solidFill>
                  <a:srgbClr val="FF0000"/>
                </a:solidFill>
                <a:latin typeface="Lucida Bright" pitchFamily="18" charset="0"/>
              </a:rPr>
            </a:br>
            <a:r>
              <a:rPr lang="en-US" sz="7200" i="1" dirty="0" smtClean="0">
                <a:solidFill>
                  <a:srgbClr val="FF0000"/>
                </a:solidFill>
                <a:latin typeface="Lucida Bright" pitchFamily="18" charset="0"/>
              </a:rPr>
              <a:t>Temiloluwa Adeniyi,  COFSP Fellow, </a:t>
            </a:r>
            <a:r>
              <a:rPr lang="en-US" sz="7200" i="1" dirty="0" smtClean="0">
                <a:solidFill>
                  <a:srgbClr val="FF0000"/>
                </a:solidFill>
                <a:latin typeface="Lucida Bright" pitchFamily="18" charset="0"/>
              </a:rPr>
              <a:t/>
            </a:r>
            <a:br>
              <a:rPr lang="en-US" sz="7200" i="1" dirty="0" smtClean="0">
                <a:solidFill>
                  <a:srgbClr val="FF0000"/>
                </a:solidFill>
                <a:latin typeface="Lucida Bright" pitchFamily="18" charset="0"/>
              </a:rPr>
            </a:br>
            <a:r>
              <a:rPr lang="en-US" sz="7200" i="1" dirty="0" smtClean="0">
                <a:solidFill>
                  <a:srgbClr val="FF0000"/>
                </a:solidFill>
                <a:latin typeface="Lucida Bright" pitchFamily="18" charset="0"/>
              </a:rPr>
              <a:t>Seton </a:t>
            </a:r>
            <a:r>
              <a:rPr lang="en-US" sz="7200" i="1" dirty="0" smtClean="0">
                <a:solidFill>
                  <a:srgbClr val="FF0000"/>
                </a:solidFill>
                <a:latin typeface="Lucida Bright" pitchFamily="18" charset="0"/>
              </a:rPr>
              <a:t>High School</a:t>
            </a:r>
            <a:r>
              <a:rPr lang="en-US" sz="7200" dirty="0" smtClean="0">
                <a:solidFill>
                  <a:srgbClr val="FF0000"/>
                </a:solidFill>
                <a:latin typeface="Lucida Bright" pitchFamily="18" charset="0"/>
              </a:rPr>
              <a:t>, </a:t>
            </a:r>
            <a:r>
              <a:rPr lang="en-US" sz="7200" dirty="0" smtClean="0">
                <a:solidFill>
                  <a:srgbClr val="FF0000"/>
                </a:solidFill>
                <a:latin typeface="Lucida Bright" pitchFamily="18" charset="0"/>
              </a:rPr>
              <a:t>Pre-Calculus, </a:t>
            </a:r>
            <a:r>
              <a:rPr lang="en-US" sz="7200" i="1" dirty="0" smtClean="0">
                <a:solidFill>
                  <a:srgbClr val="FF0000"/>
                </a:solidFill>
                <a:latin typeface="Lucida Bright" pitchFamily="18" charset="0"/>
              </a:rPr>
              <a:t>Mrs. Gina Rider</a:t>
            </a:r>
            <a:endParaRPr lang="en-US" sz="7200" i="1" dirty="0" smtClean="0">
              <a:solidFill>
                <a:srgbClr val="FF0000"/>
              </a:solidFill>
              <a:latin typeface="Lucida Bright" pitchFamily="18" charset="0"/>
            </a:endParaRPr>
          </a:p>
        </p:txBody>
      </p:sp>
      <p:sp>
        <p:nvSpPr>
          <p:cNvPr id="2051" name="Rectangle 17"/>
          <p:cNvSpPr>
            <a:spLocks noChangeArrowheads="1"/>
          </p:cNvSpPr>
          <p:nvPr/>
        </p:nvSpPr>
        <p:spPr bwMode="auto">
          <a:xfrm>
            <a:off x="457200" y="7429500"/>
            <a:ext cx="13893800" cy="1371600"/>
          </a:xfrm>
          <a:prstGeom prst="rect">
            <a:avLst/>
          </a:prstGeom>
          <a:solidFill>
            <a:srgbClr val="D1F0E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71433" tIns="85716" rIns="171433" bIns="85716" anchor="ctr"/>
          <a:lstStyle/>
          <a:p>
            <a:pPr algn="ctr" defTabSz="4703763"/>
            <a:r>
              <a:rPr lang="en-US" sz="6400" b="1" dirty="0" smtClean="0">
                <a:solidFill>
                  <a:srgbClr val="008080"/>
                </a:solidFill>
                <a:latin typeface="Lucida Bright" pitchFamily="18" charset="0"/>
              </a:rPr>
              <a:t>Unit Overview</a:t>
            </a:r>
            <a:endParaRPr lang="en-US" sz="6400" b="1" dirty="0">
              <a:solidFill>
                <a:srgbClr val="008080"/>
              </a:solidFill>
              <a:latin typeface="Lucida Bright" pitchFamily="18" charset="0"/>
            </a:endParaRPr>
          </a:p>
        </p:txBody>
      </p:sp>
      <p:sp>
        <p:nvSpPr>
          <p:cNvPr id="2052" name="Rectangle 19"/>
          <p:cNvSpPr>
            <a:spLocks noChangeArrowheads="1"/>
          </p:cNvSpPr>
          <p:nvPr/>
        </p:nvSpPr>
        <p:spPr bwMode="auto">
          <a:xfrm>
            <a:off x="14814550" y="7467600"/>
            <a:ext cx="13893800" cy="1371600"/>
          </a:xfrm>
          <a:prstGeom prst="rect">
            <a:avLst/>
          </a:prstGeom>
          <a:solidFill>
            <a:srgbClr val="D1F0E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71433" tIns="85716" rIns="171433" bIns="85716" anchor="ctr"/>
          <a:lstStyle/>
          <a:p>
            <a:pPr algn="ctr" defTabSz="4703763"/>
            <a:r>
              <a:rPr lang="en-US" sz="6400" b="1" dirty="0" smtClean="0">
                <a:solidFill>
                  <a:srgbClr val="008080"/>
                </a:solidFill>
                <a:latin typeface="Lucida Bright" pitchFamily="18" charset="0"/>
              </a:rPr>
              <a:t>Activity </a:t>
            </a:r>
            <a:r>
              <a:rPr lang="en-US" sz="6400" b="1" dirty="0">
                <a:solidFill>
                  <a:srgbClr val="008080"/>
                </a:solidFill>
                <a:latin typeface="Lucida Bright" pitchFamily="18" charset="0"/>
              </a:rPr>
              <a:t>Implementation</a:t>
            </a:r>
          </a:p>
        </p:txBody>
      </p:sp>
      <p:sp>
        <p:nvSpPr>
          <p:cNvPr id="2054" name="Text Box 21"/>
          <p:cNvSpPr txBox="1">
            <a:spLocks noChangeArrowheads="1"/>
          </p:cNvSpPr>
          <p:nvPr/>
        </p:nvSpPr>
        <p:spPr bwMode="auto">
          <a:xfrm>
            <a:off x="730250" y="16681450"/>
            <a:ext cx="13290550" cy="157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71433" tIns="85716" rIns="171433" bIns="85716">
            <a:spAutoFit/>
          </a:bodyPr>
          <a:lstStyle>
            <a:lvl1pPr defTabSz="4703763" eaLnBrk="0" hangingPunct="0">
              <a:defRPr sz="38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703763" eaLnBrk="0" hangingPunct="0">
              <a:defRPr sz="3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703763" eaLnBrk="0" hangingPunct="0">
              <a:defRPr sz="3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703763" eaLnBrk="0" hangingPunct="0">
              <a:defRPr sz="38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703763" eaLnBrk="0" hangingPunct="0">
              <a:defRPr sz="38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sz="9200"/>
          </a:p>
        </p:txBody>
      </p:sp>
      <p:sp>
        <p:nvSpPr>
          <p:cNvPr id="2055" name="Text Box 22"/>
          <p:cNvSpPr txBox="1">
            <a:spLocks noChangeArrowheads="1"/>
          </p:cNvSpPr>
          <p:nvPr/>
        </p:nvSpPr>
        <p:spPr bwMode="auto">
          <a:xfrm>
            <a:off x="609600" y="16529050"/>
            <a:ext cx="13776325" cy="157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71433" tIns="85716" rIns="171433" bIns="85716">
            <a:spAutoFit/>
          </a:bodyPr>
          <a:lstStyle>
            <a:lvl1pPr defTabSz="4703763" eaLnBrk="0" hangingPunct="0">
              <a:defRPr sz="38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703763" eaLnBrk="0" hangingPunct="0">
              <a:defRPr sz="3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703763" eaLnBrk="0" hangingPunct="0">
              <a:defRPr sz="3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703763" eaLnBrk="0" hangingPunct="0">
              <a:defRPr sz="38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703763" eaLnBrk="0" hangingPunct="0">
              <a:defRPr sz="38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sz="9200"/>
          </a:p>
        </p:txBody>
      </p:sp>
      <p:sp>
        <p:nvSpPr>
          <p:cNvPr id="2056" name="Rectangle 25"/>
          <p:cNvSpPr>
            <a:spLocks noChangeArrowheads="1"/>
          </p:cNvSpPr>
          <p:nvPr/>
        </p:nvSpPr>
        <p:spPr bwMode="auto">
          <a:xfrm>
            <a:off x="592388" y="16459200"/>
            <a:ext cx="13893800" cy="1371600"/>
          </a:xfrm>
          <a:prstGeom prst="rect">
            <a:avLst/>
          </a:prstGeom>
          <a:solidFill>
            <a:srgbClr val="D1F0E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71433" tIns="85716" rIns="171433" bIns="85716" anchor="ctr"/>
          <a:lstStyle/>
          <a:p>
            <a:pPr algn="ctr" defTabSz="4703763"/>
            <a:r>
              <a:rPr lang="en-US" sz="6400" b="1" dirty="0" smtClean="0">
                <a:solidFill>
                  <a:srgbClr val="008080"/>
                </a:solidFill>
                <a:latin typeface="Lucida Bright" pitchFamily="18" charset="0"/>
              </a:rPr>
              <a:t>Activity </a:t>
            </a:r>
            <a:r>
              <a:rPr lang="en-US" sz="6400" b="1" dirty="0">
                <a:solidFill>
                  <a:srgbClr val="008080"/>
                </a:solidFill>
                <a:latin typeface="Lucida Bright" pitchFamily="18" charset="0"/>
              </a:rPr>
              <a:t>Structure</a:t>
            </a:r>
          </a:p>
        </p:txBody>
      </p:sp>
      <p:sp>
        <p:nvSpPr>
          <p:cNvPr id="2057" name="Rectangle 26"/>
          <p:cNvSpPr>
            <a:spLocks noChangeArrowheads="1"/>
          </p:cNvSpPr>
          <p:nvPr/>
        </p:nvSpPr>
        <p:spPr bwMode="auto">
          <a:xfrm>
            <a:off x="29267150" y="25146000"/>
            <a:ext cx="13893800" cy="1371600"/>
          </a:xfrm>
          <a:prstGeom prst="rect">
            <a:avLst/>
          </a:prstGeom>
          <a:solidFill>
            <a:srgbClr val="D1F0E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71433" tIns="85716" rIns="171433" bIns="85716" anchor="ctr"/>
          <a:lstStyle/>
          <a:p>
            <a:pPr algn="ctr" defTabSz="4703763"/>
            <a:r>
              <a:rPr lang="en-US" sz="6400" b="1">
                <a:solidFill>
                  <a:srgbClr val="008080"/>
                </a:solidFill>
                <a:latin typeface="Lucida Bright" pitchFamily="18" charset="0"/>
              </a:rPr>
              <a:t>Reflection and Conclusion</a:t>
            </a:r>
          </a:p>
        </p:txBody>
      </p:sp>
      <p:sp>
        <p:nvSpPr>
          <p:cNvPr id="2058" name="Rectangle 30"/>
          <p:cNvSpPr>
            <a:spLocks noChangeArrowheads="1"/>
          </p:cNvSpPr>
          <p:nvPr/>
        </p:nvSpPr>
        <p:spPr bwMode="auto">
          <a:xfrm>
            <a:off x="14814550" y="23164800"/>
            <a:ext cx="13893800" cy="1371600"/>
          </a:xfrm>
          <a:prstGeom prst="rect">
            <a:avLst/>
          </a:prstGeom>
          <a:solidFill>
            <a:srgbClr val="D1F0E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71433" tIns="85716" rIns="171433" bIns="85716" anchor="ctr"/>
          <a:lstStyle/>
          <a:p>
            <a:pPr algn="ctr" defTabSz="4703763"/>
            <a:r>
              <a:rPr lang="en-US" sz="6400" b="1">
                <a:solidFill>
                  <a:srgbClr val="008080"/>
                </a:solidFill>
                <a:latin typeface="Lucida Bright" pitchFamily="18" charset="0"/>
              </a:rPr>
              <a:t>Engineering Design Process </a:t>
            </a:r>
          </a:p>
        </p:txBody>
      </p:sp>
      <p:sp>
        <p:nvSpPr>
          <p:cNvPr id="2059" name="Text Box 32"/>
          <p:cNvSpPr txBox="1">
            <a:spLocks noChangeArrowheads="1"/>
          </p:cNvSpPr>
          <p:nvPr/>
        </p:nvSpPr>
        <p:spPr bwMode="auto">
          <a:xfrm>
            <a:off x="873125" y="17953038"/>
            <a:ext cx="13411200" cy="16369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71433" tIns="85716" rIns="171433" bIns="85716">
            <a:spAutoFit/>
          </a:bodyPr>
          <a:lstStyle>
            <a:lvl1pPr defTabSz="4703763" eaLnBrk="0" hangingPunct="0">
              <a:defRPr sz="38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703763" eaLnBrk="0" hangingPunct="0">
              <a:defRPr sz="3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703763" eaLnBrk="0" hangingPunct="0">
              <a:defRPr sz="3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703763" eaLnBrk="0" hangingPunct="0">
              <a:defRPr sz="38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703763" eaLnBrk="0" hangingPunct="0">
              <a:defRPr sz="38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  <a:r>
              <a:rPr lang="en-US" sz="5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Real World Applications of Trigonometry</a:t>
            </a:r>
          </a:p>
          <a:p>
            <a:pPr eaLnBrk="1" hangingPunct="1">
              <a:spcBef>
                <a:spcPct val="50000"/>
              </a:spcBef>
            </a:pP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Guiding Questions:</a:t>
            </a:r>
          </a:p>
          <a:p>
            <a:pPr marL="1200150" lvl="1" indent="-742950">
              <a:buFont typeface="+mj-lt"/>
              <a:buAutoNum type="arabicPeriod"/>
            </a:pPr>
            <a:r>
              <a:rPr lang="en-US" sz="3600" dirty="0" smtClean="0"/>
              <a:t>How </a:t>
            </a:r>
            <a:r>
              <a:rPr lang="en-US" sz="3600" dirty="0"/>
              <a:t>can the Pythagorean formula be used to describe the maximum length the robotic </a:t>
            </a:r>
            <a:r>
              <a:rPr lang="en-US" sz="3600" dirty="0" smtClean="0"/>
              <a:t>arm?</a:t>
            </a:r>
          </a:p>
          <a:p>
            <a:pPr marL="1200150" lvl="1" indent="-742950">
              <a:buFont typeface="+mj-lt"/>
              <a:buAutoNum type="arabicPeriod"/>
            </a:pPr>
            <a:r>
              <a:rPr lang="en-US" sz="3600" dirty="0"/>
              <a:t>How  </a:t>
            </a:r>
            <a:r>
              <a:rPr lang="en-US" sz="3600" dirty="0" smtClean="0"/>
              <a:t>can it  be used for </a:t>
            </a:r>
            <a:r>
              <a:rPr lang="en-US" sz="3600" dirty="0"/>
              <a:t>the 2 link diagram?</a:t>
            </a:r>
          </a:p>
          <a:p>
            <a:pPr marL="1200150" lvl="1" indent="-742950">
              <a:buFont typeface="+mj-lt"/>
              <a:buAutoNum type="arabicPeriod"/>
            </a:pPr>
            <a:r>
              <a:rPr lang="en-US" sz="3600" dirty="0" smtClean="0"/>
              <a:t>Using </a:t>
            </a:r>
            <a:r>
              <a:rPr lang="en-US" sz="3600" dirty="0"/>
              <a:t>this constraint of possible values, as well as an additional constraint that L_2 can’t be shorter than L_1, what possible values can be used to create your own system</a:t>
            </a:r>
            <a:r>
              <a:rPr lang="en-US" sz="3600" dirty="0" smtClean="0"/>
              <a:t>?</a:t>
            </a:r>
          </a:p>
          <a:p>
            <a:pPr eaLnBrk="1" hangingPunct="1">
              <a:spcBef>
                <a:spcPct val="50000"/>
              </a:spcBef>
            </a:pP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Objectives: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600" dirty="0"/>
              <a:t>Applications of Trigonometry with Animated 2 Link Robotic Arm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600" dirty="0"/>
              <a:t>Determine the domain of a system of equations that describe a real life system.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600" dirty="0"/>
              <a:t>Apply fundamental trigonometric concepts to engineering design scenarios in creation of individual systems that meet design parameters</a:t>
            </a:r>
            <a:r>
              <a:rPr lang="en-US" sz="4000" dirty="0"/>
              <a:t>.</a:t>
            </a:r>
          </a:p>
          <a:p>
            <a:pPr eaLnBrk="1" hangingPunct="1">
              <a:spcBef>
                <a:spcPct val="50000"/>
              </a:spcBef>
            </a:pPr>
            <a:endParaRPr lang="en-US" sz="5400" b="1" dirty="0">
              <a:latin typeface="Lucida Bright" pitchFamily="18" charset="0"/>
            </a:endParaRPr>
          </a:p>
          <a:p>
            <a:pPr eaLnBrk="1" hangingPunct="1">
              <a:spcBef>
                <a:spcPct val="50000"/>
              </a:spcBef>
            </a:pPr>
            <a:endParaRPr lang="en-US" sz="4300" b="1" dirty="0"/>
          </a:p>
          <a:p>
            <a:pPr eaLnBrk="1" hangingPunct="1">
              <a:spcBef>
                <a:spcPct val="50000"/>
              </a:spcBef>
            </a:pPr>
            <a:endParaRPr lang="en-US" sz="4300" b="1" dirty="0"/>
          </a:p>
          <a:p>
            <a:pPr eaLnBrk="1" hangingPunct="1">
              <a:spcBef>
                <a:spcPct val="50000"/>
              </a:spcBef>
            </a:pPr>
            <a:endParaRPr lang="en-US" sz="4300" b="1" dirty="0"/>
          </a:p>
        </p:txBody>
      </p:sp>
      <p:sp>
        <p:nvSpPr>
          <p:cNvPr id="2060" name="Text Box 35"/>
          <p:cNvSpPr txBox="1">
            <a:spLocks noChangeArrowheads="1"/>
          </p:cNvSpPr>
          <p:nvPr/>
        </p:nvSpPr>
        <p:spPr bwMode="auto">
          <a:xfrm>
            <a:off x="14995525" y="9296400"/>
            <a:ext cx="1353502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71433" tIns="85716" rIns="171433" bIns="85716"/>
          <a:lstStyle>
            <a:lvl1pPr defTabSz="4703763" eaLnBrk="0" hangingPunct="0">
              <a:defRPr sz="38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703763" eaLnBrk="0" hangingPunct="0">
              <a:defRPr sz="3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703763" eaLnBrk="0" hangingPunct="0">
              <a:defRPr sz="3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703763" eaLnBrk="0" hangingPunct="0">
              <a:defRPr sz="38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703763" eaLnBrk="0" hangingPunct="0">
              <a:defRPr sz="38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4300" b="1">
              <a:solidFill>
                <a:srgbClr val="336600"/>
              </a:solidFill>
            </a:endParaRPr>
          </a:p>
          <a:p>
            <a:pPr eaLnBrk="1" hangingPunct="1">
              <a:spcBef>
                <a:spcPct val="50000"/>
              </a:spcBef>
            </a:pPr>
            <a:endParaRPr lang="en-US" sz="10300" b="1"/>
          </a:p>
        </p:txBody>
      </p:sp>
      <p:sp>
        <p:nvSpPr>
          <p:cNvPr id="2061" name="Text Box 36"/>
          <p:cNvSpPr txBox="1">
            <a:spLocks noChangeArrowheads="1"/>
          </p:cNvSpPr>
          <p:nvPr/>
        </p:nvSpPr>
        <p:spPr bwMode="auto">
          <a:xfrm>
            <a:off x="29505275" y="9296400"/>
            <a:ext cx="13655675" cy="9768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71433" tIns="85716" rIns="171433" bIns="85716">
            <a:spAutoFit/>
          </a:bodyPr>
          <a:lstStyle>
            <a:lvl1pPr defTabSz="4703763" eaLnBrk="0" hangingPunct="0">
              <a:defRPr sz="38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703763" eaLnBrk="0" hangingPunct="0">
              <a:defRPr sz="3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703763" eaLnBrk="0" hangingPunct="0">
              <a:defRPr sz="3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703763" eaLnBrk="0" hangingPunct="0">
              <a:defRPr sz="38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703763" eaLnBrk="0" hangingPunct="0">
              <a:defRPr sz="38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4300" dirty="0"/>
          </a:p>
          <a:p>
            <a:pPr eaLnBrk="1" hangingPunct="1">
              <a:spcBef>
                <a:spcPct val="50000"/>
              </a:spcBef>
            </a:pPr>
            <a:endParaRPr lang="en-US" sz="4300" dirty="0"/>
          </a:p>
          <a:p>
            <a:pPr eaLnBrk="1" hangingPunct="1">
              <a:spcBef>
                <a:spcPct val="50000"/>
              </a:spcBef>
            </a:pPr>
            <a:endParaRPr lang="en-US" sz="4300" dirty="0"/>
          </a:p>
          <a:p>
            <a:pPr eaLnBrk="1" hangingPunct="1">
              <a:spcBef>
                <a:spcPct val="50000"/>
              </a:spcBef>
            </a:pPr>
            <a:endParaRPr lang="en-US" sz="4300" dirty="0" smtClean="0"/>
          </a:p>
          <a:p>
            <a:pPr eaLnBrk="1" hangingPunct="1">
              <a:spcBef>
                <a:spcPct val="50000"/>
              </a:spcBef>
            </a:pPr>
            <a:endParaRPr lang="en-US" sz="4300" dirty="0"/>
          </a:p>
          <a:p>
            <a:pPr eaLnBrk="1" hangingPunct="1">
              <a:spcBef>
                <a:spcPct val="50000"/>
              </a:spcBef>
            </a:pPr>
            <a:endParaRPr lang="en-US" sz="4300" dirty="0"/>
          </a:p>
          <a:p>
            <a:pPr eaLnBrk="1" hangingPunct="1">
              <a:spcBef>
                <a:spcPct val="50000"/>
              </a:spcBef>
            </a:pPr>
            <a:endParaRPr lang="en-US" sz="4300" dirty="0"/>
          </a:p>
          <a:p>
            <a:pPr eaLnBrk="1" hangingPunct="1">
              <a:spcBef>
                <a:spcPct val="50000"/>
              </a:spcBef>
            </a:pPr>
            <a:endParaRPr lang="en-US" sz="4300" dirty="0"/>
          </a:p>
          <a:p>
            <a:pPr eaLnBrk="1" hangingPunct="1">
              <a:spcBef>
                <a:spcPct val="50000"/>
              </a:spcBef>
            </a:pPr>
            <a:endParaRPr lang="en-US" sz="4300" dirty="0"/>
          </a:p>
          <a:p>
            <a:pPr eaLnBrk="1" hangingPunct="1">
              <a:spcBef>
                <a:spcPct val="50000"/>
              </a:spcBef>
            </a:pPr>
            <a:endParaRPr lang="en-US" sz="4300" dirty="0"/>
          </a:p>
        </p:txBody>
      </p:sp>
      <p:sp>
        <p:nvSpPr>
          <p:cNvPr id="2062" name="Text Box 40"/>
          <p:cNvSpPr txBox="1">
            <a:spLocks noChangeArrowheads="1"/>
          </p:cNvSpPr>
          <p:nvPr/>
        </p:nvSpPr>
        <p:spPr bwMode="auto">
          <a:xfrm>
            <a:off x="638175" y="8872955"/>
            <a:ext cx="13531850" cy="7263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71433" tIns="85716" rIns="171433" bIns="85716"/>
          <a:lstStyle>
            <a:lvl1pPr defTabSz="4703763" eaLnBrk="0" hangingPunct="0">
              <a:defRPr sz="38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703763" eaLnBrk="0" hangingPunct="0">
              <a:defRPr sz="3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703763" eaLnBrk="0" hangingPunct="0">
              <a:defRPr sz="3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703763" eaLnBrk="0" hangingPunct="0">
              <a:defRPr sz="38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703763" eaLnBrk="0" hangingPunct="0">
              <a:defRPr sz="38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Topic</a:t>
            </a:r>
            <a:r>
              <a:rPr lang="en-US" sz="5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Real World Applications of Trigonometry </a:t>
            </a:r>
          </a:p>
          <a:p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Standards:</a:t>
            </a:r>
          </a:p>
          <a:p>
            <a:r>
              <a:rPr lang="en-US" sz="3600" dirty="0" smtClean="0">
                <a:solidFill>
                  <a:srgbClr val="FF0000"/>
                </a:solidFill>
              </a:rPr>
              <a:t>Next </a:t>
            </a:r>
            <a:r>
              <a:rPr lang="en-US" sz="3600" dirty="0">
                <a:solidFill>
                  <a:srgbClr val="FF0000"/>
                </a:solidFill>
              </a:rPr>
              <a:t>Generation Science Standards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600" dirty="0"/>
              <a:t>Asking questions and defining problems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600" dirty="0"/>
              <a:t>Systems and systems models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600" dirty="0"/>
              <a:t>Constructing Explanations and designing solutions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600" dirty="0"/>
              <a:t>Systems and system models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600" dirty="0"/>
              <a:t>Obtaining, evaluating and communicating information</a:t>
            </a:r>
          </a:p>
          <a:p>
            <a:r>
              <a:rPr lang="en-US" sz="3600" dirty="0">
                <a:solidFill>
                  <a:srgbClr val="FF0000"/>
                </a:solidFill>
              </a:rPr>
              <a:t>Ohio’s New Learning Standards for Science (ONLS)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600" dirty="0"/>
              <a:t>Designing Technological/Engineering Solutions Using Science concepts </a:t>
            </a:r>
            <a:endParaRPr lang="en-US" sz="3600" dirty="0">
              <a:solidFill>
                <a:srgbClr val="00B0F0"/>
              </a:solidFill>
            </a:endParaRPr>
          </a:p>
          <a:p>
            <a:pPr eaLnBrk="1" hangingPunct="1">
              <a:spcBef>
                <a:spcPct val="50000"/>
              </a:spcBef>
            </a:pPr>
            <a:endParaRPr lang="en-US" sz="3600" b="1" dirty="0">
              <a:latin typeface="Lucida Bright" pitchFamily="18" charset="0"/>
            </a:endParaRPr>
          </a:p>
          <a:p>
            <a:pPr eaLnBrk="1" hangingPunct="1">
              <a:spcBef>
                <a:spcPct val="50000"/>
              </a:spcBef>
            </a:pPr>
            <a:endParaRPr lang="en-US" sz="5400" b="1" dirty="0">
              <a:latin typeface="Lucida Bright" pitchFamily="18" charset="0"/>
            </a:endParaRPr>
          </a:p>
        </p:txBody>
      </p:sp>
      <p:sp>
        <p:nvSpPr>
          <p:cNvPr id="2063" name="Rectangle 42"/>
          <p:cNvSpPr>
            <a:spLocks noChangeArrowheads="1"/>
          </p:cNvSpPr>
          <p:nvPr/>
        </p:nvSpPr>
        <p:spPr bwMode="auto">
          <a:xfrm>
            <a:off x="2209800" y="1314450"/>
            <a:ext cx="457200" cy="5486400"/>
          </a:xfrm>
          <a:prstGeom prst="rect">
            <a:avLst/>
          </a:prstGeom>
          <a:solidFill>
            <a:srgbClr val="66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64" name="Rectangle 43"/>
          <p:cNvSpPr>
            <a:spLocks noChangeArrowheads="1"/>
          </p:cNvSpPr>
          <p:nvPr/>
        </p:nvSpPr>
        <p:spPr bwMode="auto">
          <a:xfrm>
            <a:off x="41224200" y="1304925"/>
            <a:ext cx="457200" cy="5486400"/>
          </a:xfrm>
          <a:prstGeom prst="rect">
            <a:avLst/>
          </a:prstGeom>
          <a:solidFill>
            <a:srgbClr val="66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065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886" y="2437228"/>
            <a:ext cx="4114800" cy="2326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6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7000" y="2642773"/>
            <a:ext cx="2108200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7" name="TextBox 4"/>
          <p:cNvSpPr txBox="1">
            <a:spLocks noChangeArrowheads="1"/>
          </p:cNvSpPr>
          <p:nvPr/>
        </p:nvSpPr>
        <p:spPr bwMode="auto">
          <a:xfrm>
            <a:off x="37338000" y="4872038"/>
            <a:ext cx="388620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smtClean="0">
                <a:solidFill>
                  <a:schemeClr val="bg1"/>
                </a:solidFill>
              </a:rPr>
              <a:t>R</a:t>
            </a:r>
            <a:r>
              <a:rPr lang="en-US" altLang="en-US" sz="2800" smtClean="0">
                <a:solidFill>
                  <a:schemeClr val="bg1"/>
                </a:solidFill>
              </a:rPr>
              <a:t>ET </a:t>
            </a:r>
            <a:r>
              <a:rPr lang="en-US" altLang="en-US" sz="2800" dirty="0" smtClean="0">
                <a:solidFill>
                  <a:schemeClr val="bg1"/>
                </a:solidFill>
              </a:rPr>
              <a:t>is funded by the National Science Foundation, grant # EEC-1404766</a:t>
            </a:r>
          </a:p>
          <a:p>
            <a:pPr eaLnBrk="1" hangingPunct="1"/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068" name="TextBox 5"/>
          <p:cNvSpPr txBox="1">
            <a:spLocks noChangeArrowheads="1"/>
          </p:cNvSpPr>
          <p:nvPr/>
        </p:nvSpPr>
        <p:spPr bwMode="auto">
          <a:xfrm>
            <a:off x="14841538" y="24765000"/>
            <a:ext cx="13712825" cy="8479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300" dirty="0" smtClean="0"/>
              <a:t>In question 3, the students were challenged to design their own robotic arm that met the design parameters.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5400" b="1" dirty="0" smtClean="0">
                <a:solidFill>
                  <a:srgbClr val="FF0000"/>
                </a:solidFill>
              </a:rPr>
              <a:t>Applications</a:t>
            </a:r>
            <a:endParaRPr lang="en-US" sz="5400" b="1" dirty="0">
              <a:solidFill>
                <a:srgbClr val="FF0000"/>
              </a:solidFill>
            </a:endParaRPr>
          </a:p>
          <a:p>
            <a:pPr marL="1143000" lvl="1" indent="-685800">
              <a:buFont typeface="Arial" panose="020B0604020202020204" pitchFamily="34" charset="0"/>
              <a:buChar char="•"/>
            </a:pPr>
            <a:r>
              <a:rPr lang="en-US" sz="4800" dirty="0"/>
              <a:t>GPS signals in cars</a:t>
            </a:r>
          </a:p>
          <a:p>
            <a:pPr marL="1143000" lvl="1" indent="-685800">
              <a:buFont typeface="Arial" panose="020B0604020202020204" pitchFamily="34" charset="0"/>
              <a:buChar char="•"/>
            </a:pPr>
            <a:r>
              <a:rPr lang="en-US" sz="4800" dirty="0"/>
              <a:t>Landscaping and construction</a:t>
            </a:r>
          </a:p>
          <a:p>
            <a:pPr marL="1143000" lvl="1" indent="-685800">
              <a:buFont typeface="Arial" panose="020B0604020202020204" pitchFamily="34" charset="0"/>
              <a:buChar char="•"/>
            </a:pPr>
            <a:r>
              <a:rPr lang="en-US" sz="4800" dirty="0"/>
              <a:t>3D Printed prosthetic robotic arms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5400" b="1" dirty="0">
                <a:solidFill>
                  <a:srgbClr val="FF0000"/>
                </a:solidFill>
              </a:rPr>
              <a:t>Careers</a:t>
            </a:r>
          </a:p>
          <a:p>
            <a:pPr marL="1143000" lvl="1" indent="-685800">
              <a:buFont typeface="Arial" panose="020B0604020202020204" pitchFamily="34" charset="0"/>
              <a:buChar char="•"/>
            </a:pPr>
            <a:r>
              <a:rPr lang="en-US" sz="4800" dirty="0"/>
              <a:t>Biomedical Engineering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5400" b="1" dirty="0">
                <a:solidFill>
                  <a:srgbClr val="FF0000"/>
                </a:solidFill>
              </a:rPr>
              <a:t>Societal </a:t>
            </a:r>
            <a:r>
              <a:rPr lang="en-US" sz="5400" b="1" dirty="0" smtClean="0">
                <a:solidFill>
                  <a:srgbClr val="FF0000"/>
                </a:solidFill>
              </a:rPr>
              <a:t>Impact</a:t>
            </a:r>
          </a:p>
          <a:p>
            <a:pPr marL="1428750" lvl="1" indent="-685800">
              <a:buFont typeface="Arial" panose="020B0604020202020204" pitchFamily="34" charset="0"/>
              <a:buChar char="•"/>
            </a:pPr>
            <a:r>
              <a:rPr lang="en-US" sz="4800" dirty="0" smtClean="0"/>
              <a:t>Making 3d printed prosthetic hands for kids</a:t>
            </a:r>
          </a:p>
          <a:p>
            <a:pPr lvl="1"/>
            <a:r>
              <a:rPr lang="en-US" sz="1400" dirty="0" err="1" smtClean="0">
                <a:solidFill>
                  <a:schemeClr val="bg1"/>
                </a:solidFill>
              </a:rPr>
              <a:t>cal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>
                <a:solidFill>
                  <a:schemeClr val="bg1"/>
                </a:solidFill>
              </a:rPr>
              <a:t>device design for children </a:t>
            </a:r>
          </a:p>
          <a:p>
            <a:pPr eaLnBrk="1" hangingPunct="1"/>
            <a:endParaRPr lang="en-US" sz="4300" dirty="0"/>
          </a:p>
        </p:txBody>
      </p:sp>
      <p:sp>
        <p:nvSpPr>
          <p:cNvPr id="2069" name="TextBox 6"/>
          <p:cNvSpPr txBox="1">
            <a:spLocks noChangeArrowheads="1"/>
          </p:cNvSpPr>
          <p:nvPr/>
        </p:nvSpPr>
        <p:spPr bwMode="auto">
          <a:xfrm>
            <a:off x="15392400" y="9296400"/>
            <a:ext cx="12649200" cy="1531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571500" indent="-571500" eaLnBrk="1" hangingPunct="1">
              <a:buFont typeface="Arial" panose="020B0604020202020204" pitchFamily="34" charset="0"/>
              <a:buChar char="•"/>
            </a:pPr>
            <a:r>
              <a:rPr lang="en-US" sz="4300" dirty="0" smtClean="0"/>
              <a:t>Mini- lesson in the form of a Prezi</a:t>
            </a: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r>
              <a:rPr lang="en-US" sz="4300" dirty="0" smtClean="0"/>
              <a:t>Incorporated class discussion and multi- media </a:t>
            </a: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r>
              <a:rPr lang="en-US" sz="4300" dirty="0" smtClean="0"/>
              <a:t>Reviewed definition of co-terminal angles, hypotenuse and example problems of applications including a robotic arm. </a:t>
            </a: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r>
              <a:rPr lang="en-US" sz="4300" dirty="0"/>
              <a:t>F</a:t>
            </a:r>
            <a:r>
              <a:rPr lang="en-US" sz="4300" dirty="0" smtClean="0"/>
              <a:t>ollowed later by the opportunity for students to experience 3D printed prosthetic hands</a:t>
            </a:r>
            <a:endParaRPr lang="en-US" sz="4300" dirty="0"/>
          </a:p>
          <a:p>
            <a:pPr eaLnBrk="1" hangingPunct="1"/>
            <a:endParaRPr lang="en-US" sz="4300" dirty="0"/>
          </a:p>
          <a:p>
            <a:pPr eaLnBrk="1" hangingPunct="1"/>
            <a:endParaRPr lang="en-US" sz="4300" dirty="0"/>
          </a:p>
          <a:p>
            <a:pPr eaLnBrk="1" hangingPunct="1"/>
            <a:endParaRPr lang="en-US" sz="4300" dirty="0"/>
          </a:p>
          <a:p>
            <a:pPr eaLnBrk="1" hangingPunct="1"/>
            <a:endParaRPr lang="en-US" sz="4300" dirty="0"/>
          </a:p>
          <a:p>
            <a:pPr eaLnBrk="1" hangingPunct="1"/>
            <a:endParaRPr lang="en-US" sz="4300" dirty="0"/>
          </a:p>
          <a:p>
            <a:pPr eaLnBrk="1" hangingPunct="1"/>
            <a:endParaRPr lang="en-US" sz="4300" dirty="0"/>
          </a:p>
          <a:p>
            <a:pPr eaLnBrk="1" hangingPunct="1"/>
            <a:endParaRPr lang="en-US" sz="4300" dirty="0"/>
          </a:p>
          <a:p>
            <a:pPr eaLnBrk="1" hangingPunct="1"/>
            <a:endParaRPr lang="en-US" sz="4300" dirty="0"/>
          </a:p>
          <a:p>
            <a:pPr eaLnBrk="1" hangingPunct="1"/>
            <a:endParaRPr lang="en-US" sz="4300" dirty="0"/>
          </a:p>
          <a:p>
            <a:pPr eaLnBrk="1" hangingPunct="1"/>
            <a:endParaRPr lang="en-US" sz="4300" dirty="0"/>
          </a:p>
          <a:p>
            <a:pPr eaLnBrk="1" hangingPunct="1"/>
            <a:endParaRPr lang="en-US" sz="4300" dirty="0"/>
          </a:p>
          <a:p>
            <a:pPr eaLnBrk="1" hangingPunct="1"/>
            <a:endParaRPr lang="en-US" sz="4300" dirty="0"/>
          </a:p>
          <a:p>
            <a:pPr eaLnBrk="1" hangingPunct="1"/>
            <a:endParaRPr lang="en-US" sz="4300" dirty="0"/>
          </a:p>
          <a:p>
            <a:pPr eaLnBrk="1" hangingPunct="1"/>
            <a:endParaRPr lang="en-US" sz="4300" dirty="0"/>
          </a:p>
          <a:p>
            <a:pPr eaLnBrk="1" hangingPunct="1"/>
            <a:endParaRPr lang="en-US" sz="4300" dirty="0"/>
          </a:p>
          <a:p>
            <a:pPr eaLnBrk="1" hangingPunct="1"/>
            <a:endParaRPr lang="en-US" sz="4300" dirty="0"/>
          </a:p>
        </p:txBody>
      </p:sp>
      <p:sp>
        <p:nvSpPr>
          <p:cNvPr id="2070" name="TextBox 7"/>
          <p:cNvSpPr txBox="1">
            <a:spLocks noChangeArrowheads="1"/>
          </p:cNvSpPr>
          <p:nvPr/>
        </p:nvSpPr>
        <p:spPr bwMode="auto">
          <a:xfrm>
            <a:off x="30632400" y="26714232"/>
            <a:ext cx="12528549" cy="8032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571500" indent="-571500" eaLnBrk="1" hangingPunct="1">
              <a:buFont typeface="Arial" panose="020B0604020202020204" pitchFamily="34" charset="0"/>
              <a:buChar char="•"/>
            </a:pPr>
            <a:r>
              <a:rPr lang="en-US" sz="4300" dirty="0" smtClean="0"/>
              <a:t>Activity went well.</a:t>
            </a: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r>
              <a:rPr lang="en-US" sz="4300" dirty="0" smtClean="0"/>
              <a:t>Students demonstrated increased understanding</a:t>
            </a: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r>
              <a:rPr lang="en-US" sz="4300" dirty="0" smtClean="0"/>
              <a:t>Increase in percentage of correct answers for all five questions.</a:t>
            </a: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r>
              <a:rPr lang="en-US" sz="4300" dirty="0" smtClean="0"/>
              <a:t>Most growth shown in identifying functional engineering systems using trigonometric design parameters. </a:t>
            </a: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r>
              <a:rPr lang="en-US" sz="4300" dirty="0" smtClean="0"/>
              <a:t>Possible changes: explain the design question in more detail and use a more clear diagram </a:t>
            </a:r>
            <a:endParaRPr lang="en-US" sz="4300" dirty="0"/>
          </a:p>
          <a:p>
            <a:pPr eaLnBrk="1" hangingPunct="1"/>
            <a:endParaRPr lang="en-US" sz="4300" dirty="0"/>
          </a:p>
          <a:p>
            <a:pPr eaLnBrk="1" hangingPunct="1"/>
            <a:endParaRPr lang="en-US" sz="4300" dirty="0"/>
          </a:p>
          <a:p>
            <a:pPr eaLnBrk="1" hangingPunct="1"/>
            <a:endParaRPr lang="en-US" sz="4300" dirty="0"/>
          </a:p>
        </p:txBody>
      </p:sp>
      <p:sp>
        <p:nvSpPr>
          <p:cNvPr id="23" name="Rectangle 20"/>
          <p:cNvSpPr>
            <a:spLocks noChangeArrowheads="1"/>
          </p:cNvSpPr>
          <p:nvPr/>
        </p:nvSpPr>
        <p:spPr bwMode="auto">
          <a:xfrm>
            <a:off x="29672547" y="15755145"/>
            <a:ext cx="13913853" cy="2075655"/>
          </a:xfrm>
          <a:prstGeom prst="rect">
            <a:avLst/>
          </a:prstGeom>
          <a:solidFill>
            <a:srgbClr val="D1F0E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71433" tIns="85716" rIns="171433" bIns="85716" anchor="ctr"/>
          <a:lstStyle/>
          <a:p>
            <a:pPr algn="ctr" defTabSz="4703763"/>
            <a:r>
              <a:rPr lang="en-US" sz="6400" b="1" dirty="0" smtClean="0">
                <a:solidFill>
                  <a:srgbClr val="008080"/>
                </a:solidFill>
                <a:latin typeface="Lucida Bright" pitchFamily="18" charset="0"/>
              </a:rPr>
              <a:t>Assessment Results:  </a:t>
            </a:r>
          </a:p>
          <a:p>
            <a:pPr algn="ctr" defTabSz="4703763"/>
            <a:r>
              <a:rPr lang="en-US" sz="6400" b="1" dirty="0" smtClean="0">
                <a:solidFill>
                  <a:srgbClr val="008080"/>
                </a:solidFill>
                <a:latin typeface="Lucida Bright" pitchFamily="18" charset="0"/>
              </a:rPr>
              <a:t>Impact on Student Learning</a:t>
            </a:r>
            <a:endParaRPr lang="en-US" sz="6400" b="1" dirty="0">
              <a:solidFill>
                <a:srgbClr val="008080"/>
              </a:solidFill>
              <a:latin typeface="Lucida Bright" pitchFamily="18" charset="0"/>
            </a:endParaRPr>
          </a:p>
        </p:txBody>
      </p:sp>
      <p:graphicFrame>
        <p:nvGraphicFramePr>
          <p:cNvPr id="24" name="Chart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16683579"/>
              </p:ext>
            </p:extLst>
          </p:nvPr>
        </p:nvGraphicFramePr>
        <p:xfrm>
          <a:off x="31903873" y="18254663"/>
          <a:ext cx="10150021" cy="6510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46307" y="26399921"/>
            <a:ext cx="3362369" cy="26701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2400" y="14116594"/>
            <a:ext cx="5267594" cy="39506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3648" y="14478000"/>
            <a:ext cx="5558647" cy="41689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1910" y="19612857"/>
            <a:ext cx="5823027" cy="32825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9323" y="9580906"/>
            <a:ext cx="8755877" cy="49359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Rectangle 20"/>
          <p:cNvSpPr>
            <a:spLocks noChangeArrowheads="1"/>
          </p:cNvSpPr>
          <p:nvPr/>
        </p:nvSpPr>
        <p:spPr bwMode="auto">
          <a:xfrm>
            <a:off x="29171899" y="7467600"/>
            <a:ext cx="13968997" cy="1576435"/>
          </a:xfrm>
          <a:prstGeom prst="rect">
            <a:avLst/>
          </a:prstGeom>
          <a:solidFill>
            <a:srgbClr val="D1F0E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71433" tIns="85716" rIns="171433" bIns="85716" anchor="ctr"/>
          <a:lstStyle/>
          <a:p>
            <a:pPr algn="ctr" defTabSz="4703763"/>
            <a:r>
              <a:rPr lang="en-US" sz="6400" b="1" dirty="0" smtClean="0">
                <a:solidFill>
                  <a:srgbClr val="008080"/>
                </a:solidFill>
                <a:latin typeface="Lucida Bright" pitchFamily="18" charset="0"/>
              </a:rPr>
              <a:t>Student Work </a:t>
            </a:r>
            <a:endParaRPr lang="en-US" sz="6400" b="1" dirty="0">
              <a:solidFill>
                <a:srgbClr val="008080"/>
              </a:solidFill>
              <a:latin typeface="Lucida Bright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935200" y="18364200"/>
            <a:ext cx="614391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Student Holding Prosthetic Hand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5222200" y="18821400"/>
            <a:ext cx="394345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Activity Implementation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3138281" y="14713449"/>
            <a:ext cx="808591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Student Using Prosthetic Hand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4991807" y="21129625"/>
            <a:ext cx="394345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Follow Up Activity with 3D Printing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7037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7037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2890</TotalTime>
  <Words>375</Words>
  <Application>Microsoft Office PowerPoint</Application>
  <PresentationFormat>Custom</PresentationFormat>
  <Paragraphs>81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Default Design</vt:lpstr>
      <vt:lpstr>Real World Applications of Trigonometry Temiloluwa Adeniyi,  COFSP Fellow,  Seton High School, Pre-Calculus, Mrs. Gina Rider</vt:lpstr>
    </vt:vector>
  </TitlesOfParts>
  <Company>Graphicsland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Scientific poster example</dc:title>
  <dc:subject>Template For Scientific Poster Presentation</dc:subject>
  <dc:creator>Graphicsland/MakeSigns.com</dc:creator>
  <cp:keywords>scientific, research, template, custom, poster, presentation, symposium, printing, PowerPoint, create, design, example, sample, download</cp:keywords>
  <dc:description>Download our scientific poster templates at no cost to you and get one step closer to making a great research poster.</dc:description>
  <cp:lastModifiedBy>Debora A Liberi</cp:lastModifiedBy>
  <cp:revision>59</cp:revision>
  <dcterms:created xsi:type="dcterms:W3CDTF">2004-07-26T21:45:23Z</dcterms:created>
  <dcterms:modified xsi:type="dcterms:W3CDTF">2016-03-24T16:41:26Z</dcterms:modified>
  <cp:category>science research poster</cp:category>
</cp:coreProperties>
</file>